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6B6B6B"/>
                </a:solidFill>
                <a:latin typeface="Arial"/>
              </a:defRPr>
            </a:pPr>
            <a:r>
              <a:rPr sz="1400" b="0" i="0" u="none" strike="noStrike">
                <a:solidFill>
                  <a:srgbClr val="6B6B6B"/>
                </a:solidFill>
                <a:latin typeface="Arial"/>
              </a:rPr>
              <a:t>[ What the axis measures ]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[ Measure ]</c:v>
                </c:pt>
              </c:strCache>
            </c:strRef>
          </c:tx>
          <c:spPr>
            <a:solidFill>
              <a:srgbClr val="00528C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300" u="none">
                    <a:solidFill>
                      <a:srgbClr val="2B2B2B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00528C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00528C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FFC101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[ Control ]</c:v>
                  </c:pt>
                  <c:pt idx="1">
                    <c:v>[ Treatment A ]</c:v>
                  </c:pt>
                  <c:pt idx="2">
                    <c:v>[ Treatment B ]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3.4</c:v>
                </c:pt>
                <c:pt idx="1">
                  <c:v>4.1</c:v>
                </c:pt>
                <c:pt idx="2">
                  <c:v>4.6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300" u="none">
                  <a:solidFill>
                    <a:srgbClr val="2B2B2B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9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2B2B2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"/>
          <c:min val="0"/>
        </c:scaling>
        <c:delete val="0"/>
        <c:axPos val="l"/>
        <c:majorGridlines>
          <c:spPr>
            <a:ln w="12700" cap="flat">
              <a:solidFill>
                <a:srgbClr val="D8E5E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6B6B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every bracketed field. Say your name, your affiliation and the paper number in the first fifteen seconds — the session chair will have announced them, but the room is still settling.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factual and quick. Detail belongs in the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the sample numbers with your own — right-click the chart, Edit Data. Say the takeaway first, then the statistics.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your table has more than five rows, split it or move the rest to the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are running short of time, this is the slide to land on before the conclusion.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Reviewers and the audience will find these anyway. Say them yourself, briefly.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on the contribution. Do not introduce anything new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this on screen for the whole question period so people can see your contact details.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Guidance slide for the author. Delete it once the deck is ready. The layouts live under Home &gt; New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outline once, briefly. Do not read all five items aloud.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problem, not with your method. The audience decides in the first minute whether the talk is for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questions is plenty. If you have more, group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minutes at most. Name the gap explicitly — it is the bridge to your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four steps left to right, then dwell on the figure. This is usually the slide people photograph.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image" Target="../media/ICETAI_TITLE-image-3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CETAI_SECTION-image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image" Target="../media/ICETAI_CLOSING-image-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TITL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v-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8"/>
            <a:ext cx="12191695" cy="304792"/>
          </a:xfrm>
          <a:prstGeom prst="rect">
            <a:avLst/>
          </a:prstGeom>
        </p:spPr>
      </p:pic>
      <p:pic>
        <p:nvPicPr>
          <p:cNvPr id="3" name="Image 1" descr="neu70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57200"/>
            <a:ext cx="786384" cy="6858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72768" y="566928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spc="16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ECONOMICS UNIVERSITY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7711135" y="56692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– 29 August 2026  ·  Hanoi</a:t>
            </a:r>
            <a:endParaRPr lang="en-US" sz="1300" dirty="0"/>
          </a:p>
        </p:txBody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640080" y="1783080"/>
            <a:ext cx="7223760" cy="475488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1800"/>
              </a:lnSpc>
              <a:buNone/>
              <a:defRPr lang="en-US" sz="1200" b="1" spc="220" kern="0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lnSpc>
                <a:spcPts val="1800"/>
              </a:lnSpc>
              <a:buNone/>
            </a:pPr>
            <a:r>
              <a:rPr lang="en-US" sz="1200" b="1" spc="220" kern="0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CONFERENCE ON EDUCATIONAL TECHNOLOGY AND ARTIFICIAL INTELLIGENCE</a:t>
            </a:r>
            <a:endParaRPr lang="en-US" sz="12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640080" y="2212848"/>
            <a:ext cx="7680960" cy="155448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4400"/>
              </a:lnSpc>
              <a:buNone/>
              <a:def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Title of your paper ]</a:t>
            </a:r>
            <a:endParaRPr lang="en-US" sz="3600" dirty="0"/>
          </a:p>
        </p:txBody>
      </p:sp>
      <p:sp>
        <p:nvSpPr>
          <p:cNvPr id="8" name="Shape 2"/>
          <p:cNvSpPr/>
          <p:nvPr/>
        </p:nvSpPr>
        <p:spPr>
          <a:xfrm>
            <a:off x="640080" y="3913632"/>
            <a:ext cx="1371600" cy="54864"/>
          </a:xfrm>
          <a:prstGeom prst="rect">
            <a:avLst/>
          </a:prstGeom>
          <a:solidFill>
            <a:srgbClr val="FFC101"/>
          </a:solidFill>
          <a:ln/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640080" y="4169664"/>
            <a:ext cx="7680960" cy="329184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Presenting author ]  ·  [ Co-authors ]</a:t>
            </a:r>
            <a:endParaRPr lang="en-US" sz="19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640080" y="4535424"/>
            <a:ext cx="7680960" cy="310896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Affiliation ]  ·  [ Country ]</a:t>
            </a:r>
            <a:endParaRPr lang="en-US" sz="1500" dirty="0"/>
          </a:p>
        </p:txBody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640080" y="5084064"/>
            <a:ext cx="8778240" cy="310896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3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13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[ 00 ]  ·  Track [ 1 / 2 / 3 ]  ·  Room [ A / B / C ]  ·  [ 00:00 – 00:00 ], 28 August 2026</a:t>
            </a:r>
            <a:endParaRPr lang="en-US" sz="1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v-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8"/>
            <a:ext cx="12191695" cy="304792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2011680"/>
            <a:ext cx="237744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8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8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4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640080" y="3310128"/>
            <a:ext cx="786384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Section ]</a:t>
            </a:r>
            <a:endParaRPr lang="en-US" sz="4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640080" y="4160520"/>
            <a:ext cx="7132320" cy="50292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2200"/>
              </a:lnSpc>
              <a:buNone/>
              <a:defRPr lang="en-US" sz="17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on what this section covers.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5852160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9CFE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38251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ICETAI 2026  ·  National Economics University, Hanoi</a:t>
            </a:r>
            <a:endParaRPr lang="en-US" sz="1000" dirty="0"/>
          </a:p>
        </p:txBody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Slide title ]</a:t>
            </a:r>
            <a:endParaRPr lang="en-US" sz="3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640080" y="1737360"/>
            <a:ext cx="10911535" cy="36576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2500"/>
              </a:lnSpc>
              <a:spcAft>
                <a:spcPts val="1100"/>
              </a:spcAft>
              <a:buNone/>
              <a:def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lnSpc>
                <a:spcPts val="2500"/>
              </a:lnSpc>
              <a:spcAft>
                <a:spcPts val="1100"/>
              </a:spcAft>
              <a:buNone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content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TWO_COLUM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38251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ICETAI 2026  ·  National Economics University, Hanoi</a:t>
            </a:r>
            <a:endParaRPr lang="en-US" sz="1000" dirty="0"/>
          </a:p>
        </p:txBody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Slide title ]</a:t>
            </a:r>
            <a:endParaRPr lang="en-US" sz="3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640080" y="1737360"/>
            <a:ext cx="5440680" cy="36576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2500"/>
              </a:lnSpc>
              <a:spcAft>
                <a:spcPts val="1100"/>
              </a:spcAft>
              <a:buNone/>
              <a:def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lnSpc>
                <a:spcPts val="2500"/>
              </a:lnSpc>
              <a:spcAft>
                <a:spcPts val="1100"/>
              </a:spcAft>
              <a:buNone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Left column ]</a:t>
            </a:r>
            <a:endParaRPr lang="en-US" sz="17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6382512" y="1737360"/>
            <a:ext cx="5440680" cy="36576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lnSpc>
                <a:spcPts val="2500"/>
              </a:lnSpc>
              <a:spcAft>
                <a:spcPts val="1100"/>
              </a:spcAft>
              <a:buNone/>
              <a:def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lnSpc>
                <a:spcPts val="2500"/>
              </a:lnSpc>
              <a:spcAft>
                <a:spcPts val="1100"/>
              </a:spcAft>
              <a:buNone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Right column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FIGU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38251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ICETAI 2026  ·  National Economics University, Hanoi</a:t>
            </a:r>
            <a:endParaRPr lang="en-US" sz="1000" dirty="0"/>
          </a:p>
        </p:txBody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Slide title ]</a:t>
            </a:r>
            <a:endParaRPr lang="en-US" sz="3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ETAI_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v-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8"/>
            <a:ext cx="12191695" cy="304792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640080" y="1920240"/>
            <a:ext cx="7315200" cy="96012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4" name="Shape 0"/>
          <p:cNvSpPr/>
          <p:nvPr/>
        </p:nvSpPr>
        <p:spPr>
          <a:xfrm>
            <a:off x="640080" y="3035808"/>
            <a:ext cx="1371600" cy="54864"/>
          </a:xfrm>
          <a:prstGeom prst="rect">
            <a:avLst/>
          </a:prstGeom>
          <a:solidFill>
            <a:srgbClr val="FFC101"/>
          </a:solidFill>
          <a:ln/>
        </p:spPr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640080" y="3310128"/>
            <a:ext cx="7315200" cy="402336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2200" dirty="0">
                <a:solidFill>
                  <a:srgbClr val="FFC101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2200" dirty="0">
                <a:solidFill>
                  <a:srgbClr val="FFC10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welcome</a:t>
            </a:r>
            <a:endParaRPr lang="en-US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640080" y="4059936"/>
            <a:ext cx="7863840" cy="329184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name ]  ·  [ your.email@institution.edu ]</a:t>
            </a:r>
            <a:endParaRPr lang="en-US" sz="1700" dirty="0"/>
          </a:p>
        </p:txBody>
      </p:sp>
      <p:sp>
        <p:nvSpPr>
          <p:cNvPr id="7" name="Text 1"/>
          <p:cNvSpPr/>
          <p:nvPr>
            <p:ph idx="105" type="body" hasCustomPrompt="1"/>
          </p:nvPr>
        </p:nvSpPr>
        <p:spPr>
          <a:xfrm>
            <a:off x="640080" y="4425696"/>
            <a:ext cx="7863840" cy="310896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indent="0" marL="0">
              <a:buNone/>
            </a:pPr>
            <a:r>
              <a: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Affiliation ]  ·  Paper [ 00 ], ICETAI 2026</a:t>
            </a:r>
            <a:endParaRPr lang="en-US" sz="15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5852160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9CFE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>
            <p:ph idx="104" type="body" hasCustomPrompt="1"/>
          </p:nvPr>
        </p:nvSpPr>
        <p:spPr>
          <a:xfrm>
            <a:off x="640080" y="1783080"/>
            <a:ext cx="7223760" cy="475488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spc="220" kern="0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CONFERENCE ON EDUCATIONAL TECHNOLOGY AND ARTIFICIAL INTELLIGENCE</a:t>
            </a:r>
            <a:endParaRPr lang="en-US" sz="12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640080" y="2212848"/>
            <a:ext cx="7680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Title of your paper ]</a:t>
            </a:r>
            <a:endParaRPr lang="en-US" sz="3600" dirty="0"/>
          </a:p>
        </p:txBody>
      </p:sp>
      <p:sp>
        <p:nvSpPr>
          <p:cNvPr id="4" name="Text 3"/>
          <p:cNvSpPr/>
          <p:nvPr>
            <p:ph idx="107" type="body" hasCustomPrompt="1"/>
          </p:nvPr>
        </p:nvSpPr>
        <p:spPr>
          <a:xfrm>
            <a:off x="640080" y="4169664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Presenting author ]  ·  [ Co-authors ]</a:t>
            </a:r>
            <a:endParaRPr lang="en-US" sz="1900" dirty="0"/>
          </a:p>
        </p:txBody>
      </p:sp>
      <p:sp>
        <p:nvSpPr>
          <p:cNvPr id="5" name="Text 3"/>
          <p:cNvSpPr/>
          <p:nvPr>
            <p:ph idx="108" type="body" hasCustomPrompt="1"/>
          </p:nvPr>
        </p:nvSpPr>
        <p:spPr>
          <a:xfrm>
            <a:off x="640080" y="4535424"/>
            <a:ext cx="7680960" cy="310896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Affiliation ]  ·  [ Country ]</a:t>
            </a:r>
            <a:endParaRPr lang="en-US" sz="1500" dirty="0"/>
          </a:p>
        </p:txBody>
      </p:sp>
      <p:sp>
        <p:nvSpPr>
          <p:cNvPr id="6" name="Text 3"/>
          <p:cNvSpPr/>
          <p:nvPr>
            <p:ph idx="109" type="body" hasCustomPrompt="1"/>
          </p:nvPr>
        </p:nvSpPr>
        <p:spPr>
          <a:xfrm>
            <a:off x="640080" y="508406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3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[ 00 ]  ·  Track [ 1 / 2 / 3 ]  ·  Room [ A / B / C ]  ·  [ 00:00 – 00:00 ], 28 August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SETUP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Participants, materials and measures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12064" cy="51206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426464" y="1709928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[ 000 ] participants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26464" y="2039112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who they were, where they were recruited ]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70048"/>
            <a:ext cx="512064" cy="51206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67004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426464" y="2642616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[ 00 ] weeks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26464" y="29718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when the study ran ]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602736"/>
            <a:ext cx="512064" cy="51206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60273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26464" y="3575304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[ 0 ] measures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26464" y="3904488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you recorded and how 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09360" y="1700784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16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2066544"/>
          <a:ext cx="5239512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822960"/>
                <a:gridCol w="2679192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Group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Condition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Control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[ 00 ]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what they received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Treatment A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[ 00 ]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what they received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Treatment B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[ 00 ]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what they received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640080" y="493776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numbers the reviewers asked about — sample size, duration, and how you measured. Everything else can wait for the questions.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640080" y="201168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8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4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640080" y="3310128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4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640080" y="416052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The single most important finding, in one line.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5852160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9CFE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The finding, stated as a sentence ]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691640"/>
          <a:ext cx="694944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955280" y="169164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00528C"/>
          </a:solidFill>
          <a:ln w="12700">
            <a:solidFill>
              <a:srgbClr val="00528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75320" y="1938528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275320" y="2322576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Say the finding in one sentence, in plain words, before you explain the statistics. ]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955280" y="38404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75320" y="4059936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 = 0.000 ]  ·  [ d = 0.00 ]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75320" y="4407408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The test you ran, and what the effect size means in practice. ]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The second finding ]</a:t>
            </a:r>
            <a:endParaRPr lang="en-US" sz="32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37360"/>
          <a:ext cx="10911535" cy="914400"/>
        </p:xfrm>
        <a:graphic>
          <a:graphicData uri="http://schemas.openxmlformats.org/drawingml/2006/table">
            <a:tbl>
              <a:tblPr/>
              <a:tblGrid>
                <a:gridCol w="3227832"/>
                <a:gridCol w="1920240"/>
                <a:gridCol w="1920240"/>
                <a:gridCol w="1920240"/>
                <a:gridCol w="1920240"/>
              </a:tblGrid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Measure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Control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Treatment A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Treatment B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p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C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Measure one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Measure two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Measure three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Measure four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[ 0.000 ]</a:t>
                      </a:r>
                      <a:endParaRPr lang="en-US" sz="14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466344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 the one row you want remembered — the audience cannot read a full table from the back of the room, so tell them where to look.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results mean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19072"/>
            <a:ext cx="52271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found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2194560"/>
            <a:ext cx="522716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Finding one, restated plainly. ]</a:t>
            </a:r>
            <a:endParaRPr lang="en-US" sz="1650" dirty="0"/>
          </a:p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Finding two. ]</a:t>
            </a:r>
            <a:endParaRPr lang="en-US" sz="1650" dirty="0"/>
          </a:p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Anything that surprised you. ]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324448" y="1719072"/>
            <a:ext cx="52271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means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324448" y="2194560"/>
            <a:ext cx="522716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For teaching practice. ]</a:t>
            </a:r>
            <a:endParaRPr lang="en-US" sz="1650" dirty="0"/>
          </a:p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For system design. ]</a:t>
            </a:r>
            <a:endParaRPr lang="en-US" sz="1650" dirty="0"/>
          </a:p>
          <a:p>
            <a:pPr marL="342900" indent="-342900">
              <a:lnSpc>
                <a:spcPts val="2400"/>
              </a:lnSpc>
              <a:spcAft>
                <a:spcPts val="1100"/>
              </a:spcAft>
              <a:buSzPct val="100000"/>
              <a:buChar char="•"/>
            </a:pPr>
            <a:r>
              <a:rPr lang="en-US" sz="16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For the wider literature. ]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640080" y="4434840"/>
            <a:ext cx="10911535" cy="1188720"/>
          </a:xfrm>
          <a:prstGeom prst="roundRect">
            <a:avLst>
              <a:gd name="adj" fmla="val 6154"/>
            </a:avLst>
          </a:prstGeom>
          <a:solidFill>
            <a:srgbClr val="00528C"/>
          </a:solidFill>
          <a:ln w="12700">
            <a:solidFill>
              <a:srgbClr val="0052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4663440"/>
            <a:ext cx="1008857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The one sentence you want the room to remember. ]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LIMITATIONS AND FUTURE WORK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study does not settle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227168" cy="2697480"/>
          </a:xfrm>
          <a:prstGeom prst="roundRect">
            <a:avLst>
              <a:gd name="adj" fmla="val 2712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4128" y="2011680"/>
            <a:ext cx="4459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Limitations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24128" y="2505456"/>
            <a:ext cx="4459072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Sample, setting or duration. ]</a:t>
            </a:r>
            <a:endParaRPr lang="en-US" sz="1550" dirty="0"/>
          </a:p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you could not measure. ]</a:t>
            </a:r>
            <a:endParaRPr lang="en-US" sz="1550" dirty="0"/>
          </a:p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Where the result may not generalize. ]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324448" y="1737360"/>
            <a:ext cx="5227168" cy="2697480"/>
          </a:xfrm>
          <a:prstGeom prst="roundRect">
            <a:avLst>
              <a:gd name="adj" fmla="val 2712"/>
            </a:avLst>
          </a:prstGeom>
          <a:solidFill>
            <a:srgbClr val="00528C"/>
          </a:solidFill>
          <a:ln w="12700">
            <a:solidFill>
              <a:srgbClr val="0052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708496" y="2011680"/>
            <a:ext cx="4459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708496" y="2505456"/>
            <a:ext cx="4459072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The study you would run next. ]</a:t>
            </a:r>
            <a:endParaRPr lang="en-US" sz="1550" dirty="0"/>
          </a:p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you are building now. ]</a:t>
            </a:r>
            <a:endParaRPr lang="en-US" sz="1550" dirty="0"/>
          </a:p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Where collaboration would help. ]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40080" y="4681728"/>
            <a:ext cx="1091153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a limitation before the audience does is a strength, not a concession.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things to take away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51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EAF4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783080" y="1783080"/>
            <a:ext cx="6400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21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contribution. ]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640080" y="2862072"/>
            <a:ext cx="1051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EAF4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1783080" y="2862072"/>
            <a:ext cx="6400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21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What the evidence supports. ]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40080" y="3941064"/>
            <a:ext cx="1051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EAF4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1783080" y="3941064"/>
            <a:ext cx="6400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21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What it changes for practice. ]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229600" y="1783080"/>
            <a:ext cx="3337560" cy="3063240"/>
          </a:xfrm>
          <a:prstGeom prst="roundRect">
            <a:avLst>
              <a:gd name="adj" fmla="val 2388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pic>
        <p:nvPicPr>
          <p:cNvPr id="11" name="Image 0" descr="qr-progr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62872" y="2066544"/>
            <a:ext cx="1280160" cy="12801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458200" y="3529584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program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458200" y="3877056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Sessions, rooms and the other papers in this track.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40080" y="513892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— swap this panel for your own QR to the paper, the code or the dataset.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640080" y="1920240"/>
            <a:ext cx="7315200" cy="96012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3" name="Text 1"/>
          <p:cNvSpPr/>
          <p:nvPr>
            <p:ph idx="103" type="body" hasCustomPrompt="1"/>
          </p:nvPr>
        </p:nvSpPr>
        <p:spPr>
          <a:xfrm>
            <a:off x="640080" y="3310128"/>
            <a:ext cx="7315200" cy="402336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2200" dirty="0">
                <a:solidFill>
                  <a:srgbClr val="FFC10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welcome</a:t>
            </a:r>
            <a:endParaRPr lang="en-US" sz="2200" dirty="0"/>
          </a:p>
        </p:txBody>
      </p:sp>
      <p:sp>
        <p:nvSpPr>
          <p:cNvPr id="4" name="Text 1"/>
          <p:cNvSpPr/>
          <p:nvPr>
            <p:ph idx="104" type="body" hasCustomPrompt="1"/>
          </p:nvPr>
        </p:nvSpPr>
        <p:spPr>
          <a:xfrm>
            <a:off x="640080" y="4059936"/>
            <a:ext cx="7863840" cy="329184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name ]  ·  [ your.email@institution.edu ]</a:t>
            </a:r>
            <a:endParaRPr lang="en-US" sz="1700" dirty="0"/>
          </a:p>
        </p:txBody>
      </p:sp>
      <p:sp>
        <p:nvSpPr>
          <p:cNvPr id="5" name="Text 1"/>
          <p:cNvSpPr/>
          <p:nvPr>
            <p:ph idx="105" type="body" hasCustomPrompt="1"/>
          </p:nvPr>
        </p:nvSpPr>
        <p:spPr>
          <a:xfrm>
            <a:off x="640080" y="4425696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5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Affiliation ]  ·  Paper [ 00 ], ICETAI 2026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START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template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493776" cy="493776"/>
          </a:xfrm>
          <a:prstGeom prst="ellipse">
            <a:avLst/>
          </a:prstGeom>
          <a:solidFill>
            <a:srgbClr val="EAF4F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4592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408176" y="1609344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slot is 25 minutes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408176" y="192024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minutes for the talk, 5 for questions. The chair keeps to the published time so delegates can move between rooms.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51760"/>
            <a:ext cx="493776" cy="493776"/>
          </a:xfrm>
          <a:prstGeom prst="ellipse">
            <a:avLst/>
          </a:prstGeom>
          <a:solidFill>
            <a:srgbClr val="EAF4FB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65176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408176" y="2615184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throughout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408176" y="292608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working language of the conference is English, for both the slides and the questions.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657600"/>
            <a:ext cx="493776" cy="493776"/>
          </a:xfrm>
          <a:prstGeom prst="ellipse">
            <a:avLst/>
          </a:prstGeom>
          <a:solidFill>
            <a:srgbClr val="EAF4FB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65760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08176" y="3621024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16:9 canvas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408176" y="393192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room projectors are widescreen. Do not change the slide size, the colors or the logo lockup.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663440"/>
            <a:ext cx="493776" cy="493776"/>
          </a:xfrm>
          <a:prstGeom prst="ellipse">
            <a:avLst/>
          </a:prstGeom>
          <a:solidFill>
            <a:srgbClr val="EAF4FB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6634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D-1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08176" y="4626864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your file the day before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408176" y="493776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the deck to icetai@neu.edu.vn, or hand it over on a USB stick at least 10 minutes before your session.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549640" y="1645920"/>
            <a:ext cx="3017520" cy="3017520"/>
          </a:xfrm>
          <a:prstGeom prst="roundRect">
            <a:avLst>
              <a:gd name="adj" fmla="val 242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pic>
        <p:nvPicPr>
          <p:cNvPr id="21" name="Image 0" descr="qr-guidelin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0" y="1901952"/>
            <a:ext cx="1097280" cy="109728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778240" y="3127248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guidelines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8778240" y="3456432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equipment, file formats and what to do if you present online.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8778240" y="418795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52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icetai.neu.edu.vn/presentation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640080" y="570585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412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this slide before you present — it is guidance, not part of your talk.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 will cover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420624" cy="42062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37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98448" y="1709928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298448" y="202996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and why it matters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578608"/>
            <a:ext cx="420624" cy="42062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5786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98448" y="2551176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Related work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298448" y="2871216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has been tried, and the gap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419856"/>
            <a:ext cx="420624" cy="42062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4198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98448" y="3392424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298448" y="371246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system, the design, the data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261104"/>
            <a:ext cx="420624" cy="42062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2611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98448" y="4233672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298448" y="455371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evidence shows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5102352"/>
            <a:ext cx="420624" cy="420624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51023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98448" y="507492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1298448" y="53949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Contribution, limitations, next steps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223760" y="1737360"/>
            <a:ext cx="4343400" cy="2286000"/>
          </a:xfrm>
          <a:prstGeom prst="roundRect">
            <a:avLst>
              <a:gd name="adj" fmla="val 3200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589520" y="2029968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idea per slide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589520" y="2468880"/>
            <a:ext cx="3611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Twenty minutes is about 15 – 18 slides. Aim for one message per slide and let the figure carry it — the audience reads a chart far faster than a paragraph.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640080" y="201168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8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4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640080" y="3310128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4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640080" y="416052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on the problem you set out to solve.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5852160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9CFE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The problem in one line ]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5760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00"/>
              </a:lnSpc>
              <a:spcAft>
                <a:spcPts val="1100"/>
              </a:spcAft>
              <a:buSzPct val="100000"/>
              <a:buChar char="•"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is happening in practice that made you look at this. ]</a:t>
            </a:r>
            <a:endParaRPr lang="en-US" sz="1700" dirty="0"/>
          </a:p>
          <a:p>
            <a:pPr marL="342900" indent="-342900">
              <a:lnSpc>
                <a:spcPts val="2500"/>
              </a:lnSpc>
              <a:spcAft>
                <a:spcPts val="1100"/>
              </a:spcAft>
              <a:buSzPct val="100000"/>
              <a:buChar char="•"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the current answer is not good enough. ]</a:t>
            </a:r>
            <a:endParaRPr lang="en-US" sz="1700" dirty="0"/>
          </a:p>
          <a:p>
            <a:pPr marL="342900" indent="-342900">
              <a:lnSpc>
                <a:spcPts val="2500"/>
              </a:lnSpc>
              <a:spcAft>
                <a:spcPts val="1100"/>
              </a:spcAft>
              <a:buSzPct val="100000"/>
              <a:buChar char="•"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Who is affected — learners, lecturers, institutions. ]</a:t>
            </a:r>
            <a:endParaRPr lang="en-US" sz="1700" dirty="0"/>
          </a:p>
          <a:p>
            <a:pPr marL="342900" indent="-342900">
              <a:lnSpc>
                <a:spcPts val="2500"/>
              </a:lnSpc>
              <a:spcAft>
                <a:spcPts val="1100"/>
              </a:spcAft>
              <a:buSzPct val="100000"/>
              <a:buChar char="•"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would change if the problem were solved. ]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40080" y="4526280"/>
            <a:ext cx="5760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 bracketed lines with your own. Keep to four points — anything more and the audience stops listening and starts reading.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949440" y="1691640"/>
            <a:ext cx="4617720" cy="1188720"/>
          </a:xfrm>
          <a:prstGeom prst="roundRect">
            <a:avLst>
              <a:gd name="adj" fmla="val 615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269480" y="182880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00%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9098280" y="182880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headline figure ]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949440" y="3044952"/>
            <a:ext cx="4617720" cy="1188720"/>
          </a:xfrm>
          <a:prstGeom prst="roundRect">
            <a:avLst>
              <a:gd name="adj" fmla="val 615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69480" y="3182112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00×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9098280" y="3182112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second figure ]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949440" y="4398264"/>
            <a:ext cx="4617720" cy="1188720"/>
          </a:xfrm>
          <a:prstGeom prst="roundRect">
            <a:avLst>
              <a:gd name="adj" fmla="val 615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69480" y="4535424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0.00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9098280" y="4535424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third figure ]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QUESTIONS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study asks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393338" cy="329184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1993392"/>
            <a:ext cx="658368" cy="65836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9933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2816352"/>
            <a:ext cx="266181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first research question. ]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05840" y="4041648"/>
            <a:ext cx="266181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it matters, in one line. ]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399178" y="1691640"/>
            <a:ext cx="3393338" cy="329184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64938" y="1993392"/>
            <a:ext cx="658368" cy="65836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1" name="Text 9"/>
          <p:cNvSpPr/>
          <p:nvPr/>
        </p:nvSpPr>
        <p:spPr>
          <a:xfrm>
            <a:off x="4764938" y="19933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64938" y="2816352"/>
            <a:ext cx="266181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second research question. ]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64938" y="4041648"/>
            <a:ext cx="266181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it matters, in one line. ]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158277" y="1691640"/>
            <a:ext cx="3393338" cy="329184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24037" y="1993392"/>
            <a:ext cx="658368" cy="65836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6" name="Text 14"/>
          <p:cNvSpPr/>
          <p:nvPr/>
        </p:nvSpPr>
        <p:spPr>
          <a:xfrm>
            <a:off x="8524037" y="19933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524037" y="2816352"/>
            <a:ext cx="266181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third research question. ]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524037" y="4041648"/>
            <a:ext cx="266181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it matters, in one line. ]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5257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the questions once and answer them in the same order later — the audience will be listening for that.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RELATED WORK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has been tried, and the gap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72888" cy="1645920"/>
          </a:xfrm>
          <a:prstGeom prst="roundRect">
            <a:avLst>
              <a:gd name="adj" fmla="val 444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0976" y="1947672"/>
            <a:ext cx="4651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Strand one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50976" y="2331720"/>
            <a:ext cx="4651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Author et al., 2024 ] — [ what they did and what they found. ]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78728" y="1691640"/>
            <a:ext cx="5272888" cy="1645920"/>
          </a:xfrm>
          <a:prstGeom prst="roundRect">
            <a:avLst>
              <a:gd name="adj" fmla="val 444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9624" y="1947672"/>
            <a:ext cx="4651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Strand two 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89624" y="2331720"/>
            <a:ext cx="4651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Author et al., 2025 ] — [ what they did and what they found. ]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40080" y="3666744"/>
            <a:ext cx="5272888" cy="1645920"/>
          </a:xfrm>
          <a:prstGeom prst="roundRect">
            <a:avLst>
              <a:gd name="adj" fmla="val 4444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3922776"/>
            <a:ext cx="4651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Strand three ]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50976" y="4306824"/>
            <a:ext cx="4651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Author et al., 2023 ] — [ what they did and what they found. ]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278728" y="3666744"/>
            <a:ext cx="5272888" cy="1645920"/>
          </a:xfrm>
          <a:prstGeom prst="roundRect">
            <a:avLst>
              <a:gd name="adj" fmla="val 4444"/>
            </a:avLst>
          </a:prstGeom>
          <a:solidFill>
            <a:srgbClr val="00528C"/>
          </a:solidFill>
          <a:ln w="12700">
            <a:solidFill>
              <a:srgbClr val="0052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9624" y="3922776"/>
            <a:ext cx="4651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89624" y="4306824"/>
            <a:ext cx="4651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What none of them addresses — and what this paper does about it. ]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640080" y="201168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8400" b="1" dirty="0">
                <a:solidFill>
                  <a:srgbClr val="FFC1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4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640080" y="3310128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</a:t>
            </a:r>
            <a:endParaRPr lang="en-US" sz="4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640080" y="416052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A9C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The system, the study design and the data in one line. ]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5852160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9CFE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body" hasCustomPrompt="1"/>
          </p:nvPr>
        </p:nvSpPr>
        <p:spPr>
          <a:xfrm>
            <a:off x="640080" y="402336"/>
            <a:ext cx="10911535" cy="256032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algn="l" indent="0" marL="0">
              <a:buNone/>
            </a:pPr>
            <a:r>
              <a:rPr lang="en-US" sz="1200" b="1" spc="260" kern="0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</a:t>
            </a:r>
            <a:endParaRPr lang="en-US" sz="1200" dirty="0"/>
          </a:p>
        </p:txBody>
      </p:sp>
      <p:sp>
        <p:nvSpPr>
          <p:cNvPr id="3" name="Text 1"/>
          <p:cNvSpPr/>
          <p:nvPr>
            <p:ph idx="102" type="title" hasCustomPrompt="1"/>
          </p:nvPr>
        </p:nvSpPr>
        <p:spPr>
          <a:xfrm>
            <a:off x="640080" y="694944"/>
            <a:ext cx="109115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study was run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029968"/>
            <a:ext cx="475488" cy="47548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0299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517904" y="2029968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Design 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615184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]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227832" y="2377440"/>
            <a:ext cx="237744" cy="237744"/>
          </a:xfrm>
          <a:prstGeom prst="rightArrow">
            <a:avLst/>
          </a:prstGeom>
          <a:solidFill>
            <a:srgbClr val="A9CFE8"/>
          </a:solidFill>
          <a:ln/>
        </p:spPr>
      </p:sp>
      <p:sp>
        <p:nvSpPr>
          <p:cNvPr id="10" name="Shape 8"/>
          <p:cNvSpPr/>
          <p:nvPr/>
        </p:nvSpPr>
        <p:spPr>
          <a:xfrm>
            <a:off x="3538728" y="178308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13048" y="2029968"/>
            <a:ext cx="475488" cy="47548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2" name="Text 10"/>
          <p:cNvSpPr/>
          <p:nvPr/>
        </p:nvSpPr>
        <p:spPr>
          <a:xfrm>
            <a:off x="3813048" y="20299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16552" y="2029968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Build ]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13048" y="2615184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]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126480" y="2377440"/>
            <a:ext cx="237744" cy="237744"/>
          </a:xfrm>
          <a:prstGeom prst="rightArrow">
            <a:avLst/>
          </a:prstGeom>
          <a:solidFill>
            <a:srgbClr val="A9CFE8"/>
          </a:solidFill>
          <a:ln/>
        </p:spPr>
      </p:sp>
      <p:sp>
        <p:nvSpPr>
          <p:cNvPr id="16" name="Shape 14"/>
          <p:cNvSpPr/>
          <p:nvPr/>
        </p:nvSpPr>
        <p:spPr>
          <a:xfrm>
            <a:off x="6437376" y="178308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711696" y="2029968"/>
            <a:ext cx="475488" cy="47548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18" name="Text 16"/>
          <p:cNvSpPr/>
          <p:nvPr/>
        </p:nvSpPr>
        <p:spPr>
          <a:xfrm>
            <a:off x="6711696" y="20299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0" y="2029968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Deploy ]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11696" y="2615184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]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9025128" y="2377440"/>
            <a:ext cx="237744" cy="237744"/>
          </a:xfrm>
          <a:prstGeom prst="rightArrow">
            <a:avLst/>
          </a:prstGeom>
          <a:solidFill>
            <a:srgbClr val="A9CFE8"/>
          </a:solidFill>
          <a:ln/>
        </p:spPr>
      </p:sp>
      <p:sp>
        <p:nvSpPr>
          <p:cNvPr id="22" name="Shape 20"/>
          <p:cNvSpPr/>
          <p:nvPr/>
        </p:nvSpPr>
        <p:spPr>
          <a:xfrm>
            <a:off x="9336024" y="178308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610344" y="2029968"/>
            <a:ext cx="475488" cy="475488"/>
          </a:xfrm>
          <a:prstGeom prst="ellipse">
            <a:avLst/>
          </a:prstGeom>
          <a:solidFill>
            <a:srgbClr val="00528C"/>
          </a:solidFill>
          <a:ln/>
        </p:spPr>
      </p:sp>
      <p:sp>
        <p:nvSpPr>
          <p:cNvPr id="24" name="Text 22"/>
          <p:cNvSpPr/>
          <p:nvPr/>
        </p:nvSpPr>
        <p:spPr>
          <a:xfrm>
            <a:off x="9610344" y="20299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213848" y="2029968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Measure ]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610344" y="2615184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 line ]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40080" y="3675888"/>
            <a:ext cx="1091153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52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your architecture diagram, screenshot or study flow here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0080" y="4078224"/>
            <a:ext cx="10911535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875">
            <a:solidFill>
              <a:srgbClr val="D8E5EF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1005840" y="4498848"/>
            <a:ext cx="101800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figure at this size reads from the back of the room. A screenshot pasted at full resolution does not — crop it to the part you are talking about.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02975" y="6382512"/>
            <a:ext cx="548640" cy="2377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00528C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1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National Economics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ICETAI 2026 — Speaker presentation template</dc:title>
  <dc:subject>Template for authors presenting at ICETAI 2026</dc:subject>
  <dc:creator>ICETAI 2026 Organizing Committee</dc:creator>
  <cp:lastModifiedBy>ICETAI 2026 Organizing Committee</cp:lastModifiedBy>
  <cp:revision>1</cp:revision>
  <dcterms:created xsi:type="dcterms:W3CDTF">2026-08-26T01:43:50Z</dcterms:created>
  <dcterms:modified xsi:type="dcterms:W3CDTF">2026-08-26T01:43:50Z</dcterms:modified>
</cp:coreProperties>
</file>